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71" r:id="rId6"/>
    <p:sldId id="260" r:id="rId7"/>
    <p:sldId id="272" r:id="rId8"/>
    <p:sldId id="273" r:id="rId9"/>
    <p:sldId id="263" r:id="rId10"/>
    <p:sldId id="264" r:id="rId11"/>
  </p:sldIdLst>
  <p:sldSz cx="18288000" cy="10287000"/>
  <p:notesSz cx="6858000" cy="9144000"/>
  <p:embeddedFontLst>
    <p:embeddedFont>
      <p:font typeface="Montserrat" pitchFamily="2" charset="77"/>
      <p:regular r:id="rId13"/>
      <p:bold r:id="rId14"/>
      <p:italic r:id="rId15"/>
      <p:boldItalic r:id="rId16"/>
    </p:embeddedFont>
    <p:embeddedFont>
      <p:font typeface="Montserrat Bold" pitchFamily="2" charset="77"/>
      <p:regular r:id="rId17"/>
      <p:bold r:id="rId18"/>
    </p:embeddedFont>
    <p:embeddedFont>
      <p:font typeface="Montserrat Semi-Bold" pitchFamily="2" charset="77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FF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84018" autoAdjust="0"/>
  </p:normalViewPr>
  <p:slideViewPr>
    <p:cSldViewPr>
      <p:cViewPr varScale="1">
        <p:scale>
          <a:sx n="63" d="100"/>
          <a:sy n="63" d="100"/>
        </p:scale>
        <p:origin x="124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>
                <a:latin typeface="Montserrat" pitchFamily="2" charset="77"/>
              </a:defRPr>
            </a:pPr>
            <a:r>
              <a:rPr lang="en-US" dirty="0">
                <a:latin typeface="Montserrat" pitchFamily="2" charset="77"/>
              </a:rPr>
              <a:t>Annual Profit per Driver ($)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Annual Profit per Driver</c:v>
                </c:pt>
              </c:strCache>
            </c:strRef>
          </c:tx>
          <c:invertIfNegative val="1"/>
          <c:cat>
            <c:strRef>
              <c:f>Sheet1!$A$2:$A$7</c:f>
              <c:strCache>
                <c:ptCount val="6"/>
                <c:pt idx="0">
                  <c:v>Young Urban FT</c:v>
                </c:pt>
                <c:pt idx="1">
                  <c:v>Young Urban PT</c:v>
                </c:pt>
                <c:pt idx="2">
                  <c:v>Mature Urban FT</c:v>
                </c:pt>
                <c:pt idx="3">
                  <c:v>Mature Urban PT</c:v>
                </c:pt>
                <c:pt idx="4">
                  <c:v>Urban/Suburban</c:v>
                </c:pt>
                <c:pt idx="5">
                  <c:v>Suburban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12500</c:v>
                </c:pt>
                <c:pt idx="1">
                  <c:v>2500</c:v>
                </c:pt>
                <c:pt idx="2">
                  <c:v>10000</c:v>
                </c:pt>
                <c:pt idx="3">
                  <c:v>3750</c:v>
                </c:pt>
                <c:pt idx="4">
                  <c:v>4000</c:v>
                </c:pt>
                <c:pt idx="5">
                  <c:v>3500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77-8646-A0F0-0307B78B6C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</a:ln>
          <a:effectLst/>
        </c:spPr>
        <c:txPr>
          <a:bodyPr/>
          <a:lstStyle/>
          <a:p>
            <a:pPr>
              <a:defRPr b="1">
                <a:latin typeface="Montserrat" pitchFamily="2" charset="77"/>
              </a:defRPr>
            </a:pPr>
            <a:endParaRPr lang="en-US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Montserrat" pitchFamily="2" charset="77"/>
              </a:defRPr>
            </a:pPr>
            <a:endParaRPr lang="en-US"/>
          </a:p>
        </c:txPr>
        <c:crossAx val="-2068027336"/>
        <c:crosses val="autoZero"/>
        <c:crossBetween val="between"/>
      </c:valAx>
    </c:plotArea>
    <c:plotVisOnly val="1"/>
    <c:dispBlanksAs val="gap"/>
    <c:showDLblsOverMax val="1"/>
  </c:chart>
  <c:txPr>
    <a:bodyPr/>
    <a:lstStyle/>
    <a:p>
      <a:pPr>
        <a:defRPr sz="18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A41605-AF76-5240-9149-CB07F354CA6F}" type="datetimeFigureOut">
              <a:rPr lang="en-US" smtClean="0"/>
              <a:t>2/20/25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B1C957-230A-9B44-844A-9D650E620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005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1C957-230A-9B44-844A-9D650E6202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36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1C957-230A-9B44-844A-9D650E6202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860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8E0CA-6D7A-F41C-619D-824E91AE2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58838D-DFE7-6A28-5990-4CC57B4079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52AC10-5823-C178-834F-6033FB792F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1CAE3B-5F13-CAA6-B854-B10865781A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1C957-230A-9B44-844A-9D650E6202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112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1C957-230A-9B44-844A-9D650E6202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690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1C957-230A-9B44-844A-9D650E6202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488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1C957-230A-9B44-844A-9D650E6202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311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614" r="-18350" b="-337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3388" y="32367"/>
            <a:ext cx="5010805" cy="1020382"/>
          </a:xfrm>
          <a:custGeom>
            <a:avLst/>
            <a:gdLst/>
            <a:ahLst/>
            <a:cxnLst/>
            <a:rect l="l" t="t" r="r" b="b"/>
            <a:pathLst>
              <a:path w="5010805" h="1020382">
                <a:moveTo>
                  <a:pt x="0" y="0"/>
                </a:moveTo>
                <a:lnTo>
                  <a:pt x="5010804" y="0"/>
                </a:lnTo>
                <a:lnTo>
                  <a:pt x="5010804" y="1020382"/>
                </a:lnTo>
                <a:lnTo>
                  <a:pt x="0" y="10203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310583" y="9196299"/>
            <a:ext cx="5010805" cy="1020382"/>
          </a:xfrm>
          <a:custGeom>
            <a:avLst/>
            <a:gdLst/>
            <a:ahLst/>
            <a:cxnLst/>
            <a:rect l="l" t="t" r="r" b="b"/>
            <a:pathLst>
              <a:path w="5010805" h="1020382">
                <a:moveTo>
                  <a:pt x="0" y="0"/>
                </a:moveTo>
                <a:lnTo>
                  <a:pt x="5010804" y="0"/>
                </a:lnTo>
                <a:lnTo>
                  <a:pt x="5010804" y="1020382"/>
                </a:lnTo>
                <a:lnTo>
                  <a:pt x="0" y="10203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0" y="7158725"/>
            <a:ext cx="3095908" cy="3095908"/>
          </a:xfrm>
          <a:custGeom>
            <a:avLst/>
            <a:gdLst/>
            <a:ahLst/>
            <a:cxnLst/>
            <a:rect l="l" t="t" r="r" b="b"/>
            <a:pathLst>
              <a:path w="3095908" h="3095908">
                <a:moveTo>
                  <a:pt x="0" y="0"/>
                </a:moveTo>
                <a:lnTo>
                  <a:pt x="3095908" y="0"/>
                </a:lnTo>
                <a:lnTo>
                  <a:pt x="3095908" y="3095908"/>
                </a:lnTo>
                <a:lnTo>
                  <a:pt x="0" y="30959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843474" y="3673501"/>
            <a:ext cx="12601052" cy="2787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2"/>
              </a:lnSpc>
            </a:pPr>
            <a:r>
              <a:rPr lang="en-US" sz="8002" b="1" dirty="0" err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GORide</a:t>
            </a:r>
            <a:r>
              <a:rPr lang="en-US" sz="8002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: Optimizing Driver Strategy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821527" y="311150"/>
            <a:ext cx="5016966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GROUP NAME: PS4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SUPRIYA SINHA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SALIL SHAILESH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PRIYANKA TAMBE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3251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l="-2204" r="-22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164381" y="491110"/>
            <a:ext cx="5867280" cy="831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In Summary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30508" y="8220053"/>
            <a:ext cx="12753692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200" b="1" i="1" dirty="0">
                <a:solidFill>
                  <a:srgbClr val="FFFFFF"/>
                </a:solidFill>
                <a:latin typeface="Montserrat" pitchFamily="2" charset="77"/>
              </a:rPr>
              <a:t>"Investing in these enhancements will strengthen </a:t>
            </a:r>
            <a:r>
              <a:rPr lang="en-US" sz="3200" b="1" i="1" dirty="0" err="1">
                <a:solidFill>
                  <a:srgbClr val="D8FF52"/>
                </a:solidFill>
                <a:latin typeface="Montserrat" pitchFamily="2" charset="77"/>
              </a:rPr>
              <a:t>GORide’s</a:t>
            </a:r>
            <a:r>
              <a:rPr lang="en-US" sz="3200" b="1" i="1" dirty="0">
                <a:solidFill>
                  <a:srgbClr val="FFFFFF"/>
                </a:solidFill>
                <a:latin typeface="Montserrat" pitchFamily="2" charset="77"/>
              </a:rPr>
              <a:t> driver base and reduce churn."</a:t>
            </a:r>
            <a:endParaRPr lang="en-US" sz="3200" b="1" i="1" dirty="0">
              <a:solidFill>
                <a:srgbClr val="FFFFFF"/>
              </a:solidFill>
              <a:latin typeface="Montserrat" pitchFamily="2" charset="77"/>
              <a:sym typeface="Montserrat Bold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-28677" y="7202610"/>
            <a:ext cx="3095908" cy="3095908"/>
          </a:xfrm>
          <a:custGeom>
            <a:avLst/>
            <a:gdLst/>
            <a:ahLst/>
            <a:cxnLst/>
            <a:rect l="l" t="t" r="r" b="b"/>
            <a:pathLst>
              <a:path w="3095908" h="3095908">
                <a:moveTo>
                  <a:pt x="0" y="0"/>
                </a:moveTo>
                <a:lnTo>
                  <a:pt x="3095908" y="0"/>
                </a:lnTo>
                <a:lnTo>
                  <a:pt x="3095908" y="3095908"/>
                </a:lnTo>
                <a:lnTo>
                  <a:pt x="0" y="30959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AEA9059-1FE0-C7DB-8D6F-C6B993DB2A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4381" y="2411633"/>
            <a:ext cx="5951503" cy="4009813"/>
          </a:xfrm>
          <a:prstGeom prst="rect">
            <a:avLst/>
          </a:prstGeom>
        </p:spPr>
      </p:pic>
      <p:sp>
        <p:nvSpPr>
          <p:cNvPr id="17" name="TextBox 12">
            <a:extLst>
              <a:ext uri="{FF2B5EF4-FFF2-40B4-BE49-F238E27FC236}">
                <a16:creationId xmlns:a16="http://schemas.microsoft.com/office/drawing/2014/main" id="{764F0D4E-AF5D-2E1A-8EC1-A699A81BFCAE}"/>
              </a:ext>
            </a:extLst>
          </p:cNvPr>
          <p:cNvSpPr txBox="1"/>
          <p:nvPr/>
        </p:nvSpPr>
        <p:spPr>
          <a:xfrm>
            <a:off x="9472754" y="1644092"/>
            <a:ext cx="5744284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ontserrat" pitchFamily="2" charset="77"/>
              </a:rPr>
              <a:t>Target </a:t>
            </a:r>
            <a:r>
              <a:rPr lang="en-US" sz="3200" b="1" dirty="0">
                <a:solidFill>
                  <a:srgbClr val="D8FF52"/>
                </a:solidFill>
                <a:latin typeface="Montserrat" pitchFamily="2" charset="77"/>
              </a:rPr>
              <a:t>Mature Urban FT </a:t>
            </a:r>
            <a:r>
              <a:rPr lang="en-US" sz="3200" b="1" dirty="0">
                <a:solidFill>
                  <a:schemeClr val="bg1"/>
                </a:solidFill>
                <a:latin typeface="Montserrat" pitchFamily="2" charset="77"/>
              </a:rPr>
              <a:t>&amp; </a:t>
            </a:r>
            <a:r>
              <a:rPr lang="en-US" sz="3200" b="1" dirty="0">
                <a:solidFill>
                  <a:srgbClr val="D8FF52"/>
                </a:solidFill>
                <a:latin typeface="Montserrat" pitchFamily="2" charset="77"/>
              </a:rPr>
              <a:t>Young Urban FT </a:t>
            </a:r>
            <a:r>
              <a:rPr lang="en-US" sz="3200" b="1" dirty="0">
                <a:solidFill>
                  <a:schemeClr val="bg1"/>
                </a:solidFill>
                <a:latin typeface="Montserrat" pitchFamily="2" charset="77"/>
              </a:rPr>
              <a:t>for Differentiated Service</a:t>
            </a:r>
            <a:endParaRPr lang="en-US" b="1" dirty="0">
              <a:solidFill>
                <a:schemeClr val="bg1"/>
              </a:solidFill>
              <a:latin typeface="Montserrat" pitchFamily="2" charset="77"/>
              <a:sym typeface="Montserrat Bold"/>
            </a:endParaRP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AF751FC9-40A1-3FF7-A8DC-580F0679FB45}"/>
              </a:ext>
            </a:extLst>
          </p:cNvPr>
          <p:cNvSpPr txBox="1"/>
          <p:nvPr/>
        </p:nvSpPr>
        <p:spPr>
          <a:xfrm>
            <a:off x="9472754" y="3773918"/>
            <a:ext cx="4343400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ontserrat" pitchFamily="2" charset="77"/>
              </a:rPr>
              <a:t>Implement </a:t>
            </a:r>
            <a:r>
              <a:rPr lang="en-US" sz="3200" b="1" dirty="0">
                <a:solidFill>
                  <a:srgbClr val="D8FF52"/>
                </a:solidFill>
                <a:latin typeface="Montserrat" pitchFamily="2" charset="77"/>
              </a:rPr>
              <a:t>Faster Issue Resolution </a:t>
            </a:r>
            <a:r>
              <a:rPr lang="en-US" sz="3200" b="1" dirty="0">
                <a:solidFill>
                  <a:schemeClr val="bg1"/>
                </a:solidFill>
                <a:latin typeface="Montserrat" pitchFamily="2" charset="77"/>
              </a:rPr>
              <a:t>&amp; </a:t>
            </a:r>
            <a:r>
              <a:rPr lang="en-US" sz="3200" b="1" dirty="0">
                <a:solidFill>
                  <a:srgbClr val="D8FF52"/>
                </a:solidFill>
                <a:latin typeface="Montserrat" pitchFamily="2" charset="77"/>
              </a:rPr>
              <a:t>Loyalty Rewards</a:t>
            </a:r>
            <a:endParaRPr lang="en-US" sz="3200" b="1" dirty="0">
              <a:solidFill>
                <a:srgbClr val="D8FF52"/>
              </a:solidFill>
              <a:latin typeface="Montserrat" pitchFamily="2" charset="77"/>
              <a:sym typeface="Montserrat Bold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A1C0712D-3870-B44F-E0CA-57AF2F0AE7A5}"/>
              </a:ext>
            </a:extLst>
          </p:cNvPr>
          <p:cNvSpPr txBox="1"/>
          <p:nvPr/>
        </p:nvSpPr>
        <p:spPr>
          <a:xfrm>
            <a:off x="9472754" y="6013615"/>
            <a:ext cx="7722555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ontserrat" pitchFamily="2" charset="77"/>
              </a:rPr>
              <a:t>Projected Impact: </a:t>
            </a:r>
          </a:p>
          <a:p>
            <a:r>
              <a:rPr lang="en-US" sz="3200" b="1" dirty="0">
                <a:solidFill>
                  <a:srgbClr val="D8FF52"/>
                </a:solidFill>
                <a:latin typeface="Montserrat" pitchFamily="2" charset="77"/>
              </a:rPr>
              <a:t>10%</a:t>
            </a:r>
            <a:r>
              <a:rPr lang="en-US" sz="3200" b="1" dirty="0">
                <a:solidFill>
                  <a:schemeClr val="bg1"/>
                </a:solidFill>
                <a:latin typeface="Montserrat" pitchFamily="2" charset="77"/>
              </a:rPr>
              <a:t> retention boost, </a:t>
            </a:r>
          </a:p>
          <a:p>
            <a:r>
              <a:rPr lang="en-US" sz="3200" b="1" dirty="0">
                <a:solidFill>
                  <a:srgbClr val="D8FF52"/>
                </a:solidFill>
                <a:latin typeface="Montserrat" pitchFamily="2" charset="77"/>
              </a:rPr>
              <a:t>$2.5M </a:t>
            </a:r>
            <a:r>
              <a:rPr lang="en-US" sz="3200" b="1" dirty="0">
                <a:solidFill>
                  <a:schemeClr val="bg1"/>
                </a:solidFill>
                <a:latin typeface="Montserrat" pitchFamily="2" charset="77"/>
              </a:rPr>
              <a:t>hiring/training cost savings</a:t>
            </a:r>
            <a:endParaRPr lang="en-US" sz="1100" b="1" dirty="0">
              <a:solidFill>
                <a:schemeClr val="bg1"/>
              </a:solidFill>
              <a:latin typeface="Montserrat" pitchFamily="2" charset="77"/>
              <a:sym typeface="Montserrat Bold"/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C065E1E6-623F-B01B-398B-2FF84328942C}"/>
              </a:ext>
            </a:extLst>
          </p:cNvPr>
          <p:cNvSpPr/>
          <p:nvPr/>
        </p:nvSpPr>
        <p:spPr>
          <a:xfrm>
            <a:off x="8082954" y="2030633"/>
            <a:ext cx="735837" cy="3810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8FF52"/>
              </a:solidFill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A800F498-4738-037D-89EB-79114C97A895}"/>
              </a:ext>
            </a:extLst>
          </p:cNvPr>
          <p:cNvSpPr/>
          <p:nvPr/>
        </p:nvSpPr>
        <p:spPr>
          <a:xfrm>
            <a:off x="8079410" y="4322082"/>
            <a:ext cx="735837" cy="3810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8FF52"/>
              </a:solidFill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19301DCC-8C53-A055-E4FD-EFED53024348}"/>
              </a:ext>
            </a:extLst>
          </p:cNvPr>
          <p:cNvSpPr/>
          <p:nvPr/>
        </p:nvSpPr>
        <p:spPr>
          <a:xfrm>
            <a:off x="8079410" y="6531697"/>
            <a:ext cx="735837" cy="3810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8FF5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037" y="-10590"/>
            <a:ext cx="18440400" cy="1030818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824753" y="452641"/>
            <a:ext cx="15681913" cy="1751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400" b="1" i="0" dirty="0">
                <a:solidFill>
                  <a:srgbClr val="FFFFFF"/>
                </a:solidFill>
                <a:effectLst/>
                <a:latin typeface="Montserrat" pitchFamily="2" charset="77"/>
              </a:rPr>
              <a:t>Decoding </a:t>
            </a:r>
            <a:r>
              <a:rPr lang="en-US" sz="5400" b="1" i="0" dirty="0" err="1">
                <a:solidFill>
                  <a:srgbClr val="FFFFFF"/>
                </a:solidFill>
                <a:effectLst/>
                <a:latin typeface="Montserrat" pitchFamily="2" charset="77"/>
              </a:rPr>
              <a:t>GORide’s</a:t>
            </a:r>
            <a:r>
              <a:rPr lang="en-US" sz="5400" b="1" i="0" dirty="0">
                <a:solidFill>
                  <a:srgbClr val="FFFFFF"/>
                </a:solidFill>
                <a:effectLst/>
                <a:latin typeface="Montserrat" pitchFamily="2" charset="77"/>
              </a:rPr>
              <a:t> Driver Landscape: </a:t>
            </a:r>
          </a:p>
          <a:p>
            <a:pPr algn="l">
              <a:lnSpc>
                <a:spcPts val="7000"/>
              </a:lnSpc>
            </a:pPr>
            <a:r>
              <a:rPr lang="en-US" sz="5400" b="1" i="0" dirty="0">
                <a:solidFill>
                  <a:srgbClr val="FFFFFF"/>
                </a:solidFill>
                <a:effectLst/>
                <a:latin typeface="Montserrat" pitchFamily="2" charset="77"/>
              </a:rPr>
              <a:t>Who Delivers the Most Value?</a:t>
            </a:r>
            <a:endParaRPr lang="en-US" sz="5000" b="1" dirty="0">
              <a:solidFill>
                <a:srgbClr val="FFFFFF"/>
              </a:solidFill>
              <a:latin typeface="Montserrat" pitchFamily="2" charset="77"/>
              <a:ea typeface="Montserrat Semi-Bold"/>
              <a:cs typeface="Montserrat Semi-Bold"/>
              <a:sym typeface="Montserrat Semi-Bold"/>
            </a:endParaRPr>
          </a:p>
        </p:txBody>
      </p:sp>
      <p:sp>
        <p:nvSpPr>
          <p:cNvPr id="8" name="Freeform 8"/>
          <p:cNvSpPr/>
          <p:nvPr/>
        </p:nvSpPr>
        <p:spPr>
          <a:xfrm rot="-5400000">
            <a:off x="15272407" y="7262607"/>
            <a:ext cx="5010805" cy="1020382"/>
          </a:xfrm>
          <a:custGeom>
            <a:avLst/>
            <a:gdLst/>
            <a:ahLst/>
            <a:cxnLst/>
            <a:rect l="l" t="t" r="r" b="b"/>
            <a:pathLst>
              <a:path w="5010805" h="1020382">
                <a:moveTo>
                  <a:pt x="0" y="0"/>
                </a:moveTo>
                <a:lnTo>
                  <a:pt x="5010804" y="0"/>
                </a:lnTo>
                <a:lnTo>
                  <a:pt x="5010804" y="1020383"/>
                </a:lnTo>
                <a:lnTo>
                  <a:pt x="0" y="10203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47908" y="7200900"/>
            <a:ext cx="3095908" cy="3095908"/>
          </a:xfrm>
          <a:custGeom>
            <a:avLst/>
            <a:gdLst/>
            <a:ahLst/>
            <a:cxnLst/>
            <a:rect l="l" t="t" r="r" b="b"/>
            <a:pathLst>
              <a:path w="3095908" h="3095908">
                <a:moveTo>
                  <a:pt x="0" y="0"/>
                </a:moveTo>
                <a:lnTo>
                  <a:pt x="3095908" y="0"/>
                </a:lnTo>
                <a:lnTo>
                  <a:pt x="3095908" y="3095908"/>
                </a:lnTo>
                <a:lnTo>
                  <a:pt x="0" y="30959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5149190-986A-D6B6-A409-396245C460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95" y="2559086"/>
            <a:ext cx="16443469" cy="29258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EE9AC4-0355-0FCF-6390-CE6650FF4B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548" y="5884650"/>
            <a:ext cx="5410200" cy="4013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64290B7-77D4-E36B-3244-F1BFAA4BA8DA}"/>
              </a:ext>
            </a:extLst>
          </p:cNvPr>
          <p:cNvSpPr txBox="1"/>
          <p:nvPr/>
        </p:nvSpPr>
        <p:spPr>
          <a:xfrm>
            <a:off x="7249495" y="5937738"/>
            <a:ext cx="9007375" cy="3508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b="1" dirty="0">
                <a:solidFill>
                  <a:srgbClr val="D8FF52"/>
                </a:solidFill>
                <a:latin typeface="Montserrat" pitchFamily="2" charset="77"/>
              </a:rPr>
              <a:t>Key Takeaways</a:t>
            </a:r>
          </a:p>
          <a:p>
            <a:r>
              <a:rPr lang="en-US" sz="2400" b="1" dirty="0">
                <a:solidFill>
                  <a:schemeClr val="bg1"/>
                </a:solidFill>
                <a:latin typeface="Montserrat" pitchFamily="2" charset="77"/>
              </a:rPr>
              <a:t>- Young Urban FT &amp; Mature Urban FT generate the highest profit per driver.</a:t>
            </a:r>
          </a:p>
          <a:p>
            <a:br>
              <a:rPr lang="en-US" sz="2400" b="1" dirty="0">
                <a:solidFill>
                  <a:schemeClr val="bg1"/>
                </a:solidFill>
                <a:latin typeface="Montserrat" pitchFamily="2" charset="77"/>
              </a:rPr>
            </a:br>
            <a:r>
              <a:rPr lang="en-US" sz="2400" b="1" dirty="0">
                <a:solidFill>
                  <a:schemeClr val="bg1"/>
                </a:solidFill>
                <a:latin typeface="Montserrat" pitchFamily="2" charset="77"/>
              </a:rPr>
              <a:t>- Targeting these segments will maximize revenue &amp; operational efficiency</a:t>
            </a:r>
          </a:p>
          <a:p>
            <a:br>
              <a:rPr lang="en-US" sz="2400" b="1" dirty="0">
                <a:solidFill>
                  <a:schemeClr val="bg1"/>
                </a:solidFill>
                <a:latin typeface="Montserrat" pitchFamily="2" charset="77"/>
              </a:rPr>
            </a:br>
            <a:r>
              <a:rPr lang="en-US" sz="2400" b="1" dirty="0">
                <a:solidFill>
                  <a:schemeClr val="bg1"/>
                </a:solidFill>
                <a:latin typeface="Montserrat" pitchFamily="2" charset="77"/>
              </a:rPr>
              <a:t>- Lower-value segments (Suburban &amp; Urban/Suburban) should receive minimal investment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65909" y="-114300"/>
            <a:ext cx="18419817" cy="105156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457200" y="442150"/>
            <a:ext cx="13646374" cy="844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400" b="1" dirty="0">
                <a:solidFill>
                  <a:srgbClr val="FFFFFF"/>
                </a:solidFill>
                <a:latin typeface="Montserrat" pitchFamily="2" charset="77"/>
              </a:rPr>
              <a:t>Market</a:t>
            </a:r>
            <a:r>
              <a:rPr lang="en-US" sz="5000" b="1" dirty="0">
                <a:solidFill>
                  <a:srgbClr val="FFFFFF"/>
                </a:solidFill>
                <a:latin typeface="Montserrat" pitchFamily="2" charset="77"/>
              </a:rPr>
              <a:t> Size &amp; Activity Analysis</a:t>
            </a:r>
            <a:endParaRPr lang="en-US" sz="5000" b="1" dirty="0">
              <a:solidFill>
                <a:srgbClr val="FFFFFF"/>
              </a:solidFill>
              <a:latin typeface="Montserrat" pitchFamily="2" charset="77"/>
              <a:sym typeface="Montserrat Semi-Bo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-159444" y="7612581"/>
            <a:ext cx="2767034" cy="2973490"/>
          </a:xfrm>
          <a:custGeom>
            <a:avLst/>
            <a:gdLst/>
            <a:ahLst/>
            <a:cxnLst/>
            <a:rect l="l" t="t" r="r" b="b"/>
            <a:pathLst>
              <a:path w="3095908" h="3095908">
                <a:moveTo>
                  <a:pt x="0" y="0"/>
                </a:moveTo>
                <a:lnTo>
                  <a:pt x="3095908" y="0"/>
                </a:lnTo>
                <a:lnTo>
                  <a:pt x="3095908" y="3095908"/>
                </a:lnTo>
                <a:lnTo>
                  <a:pt x="0" y="30959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A17C9AA4-60F0-7EB1-E441-4C1D431A75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208234"/>
              </p:ext>
            </p:extLst>
          </p:nvPr>
        </p:nvGraphicFramePr>
        <p:xfrm>
          <a:off x="1714499" y="1791417"/>
          <a:ext cx="14859000" cy="7848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741882" y="828762"/>
            <a:ext cx="17016434" cy="831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 dirty="0">
                <a:solidFill>
                  <a:schemeClr val="bg1"/>
                </a:solidFill>
                <a:latin typeface="Montserrat" pitchFamily="2" charset="77"/>
              </a:rPr>
              <a:t>Where does </a:t>
            </a:r>
            <a:r>
              <a:rPr lang="en-US" sz="5000" b="1" dirty="0" err="1">
                <a:solidFill>
                  <a:schemeClr val="bg1"/>
                </a:solidFill>
                <a:latin typeface="Montserrat" pitchFamily="2" charset="77"/>
              </a:rPr>
              <a:t>GoRide</a:t>
            </a:r>
            <a:r>
              <a:rPr lang="en-US" sz="5000" b="1" dirty="0">
                <a:solidFill>
                  <a:schemeClr val="bg1"/>
                </a:solidFill>
                <a:latin typeface="Montserrat" pitchFamily="2" charset="77"/>
              </a:rPr>
              <a:t> lag behind its competitors?</a:t>
            </a:r>
            <a:endParaRPr lang="en-US" sz="5000" b="1" dirty="0">
              <a:solidFill>
                <a:schemeClr val="bg1"/>
              </a:solidFill>
              <a:latin typeface="Montserrat" pitchFamily="2" charset="77"/>
              <a:ea typeface="Montserrat Semi-Bold"/>
              <a:cs typeface="Montserrat Semi-Bold"/>
              <a:sym typeface="Montserrat Semi-Bold"/>
            </a:endParaRP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7069BFC5-D00C-B72B-46C5-DBEEA48602F2}"/>
              </a:ext>
            </a:extLst>
          </p:cNvPr>
          <p:cNvSpPr txBox="1"/>
          <p:nvPr/>
        </p:nvSpPr>
        <p:spPr>
          <a:xfrm>
            <a:off x="1981200" y="2400300"/>
            <a:ext cx="8381880" cy="16312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000" b="1" dirty="0">
                <a:solidFill>
                  <a:srgbClr val="D8FF52"/>
                </a:solidFill>
                <a:latin typeface="Montserrat" pitchFamily="2" charset="77"/>
              </a:rPr>
              <a:t>Response time (&lt;1 hour) </a:t>
            </a:r>
          </a:p>
          <a:p>
            <a:r>
              <a:rPr lang="en-US" sz="2800" b="1" dirty="0" err="1">
                <a:solidFill>
                  <a:schemeClr val="bg1"/>
                </a:solidFill>
                <a:latin typeface="Montserrat" pitchFamily="2" charset="77"/>
              </a:rPr>
              <a:t>GORide's</a:t>
            </a:r>
            <a:r>
              <a:rPr lang="en-US" sz="2800" b="1" dirty="0">
                <a:solidFill>
                  <a:schemeClr val="bg1"/>
                </a:solidFill>
                <a:latin typeface="Montserrat" pitchFamily="2" charset="77"/>
              </a:rPr>
              <a:t> rating: 2.0 (out of 7)</a:t>
            </a:r>
          </a:p>
          <a:p>
            <a:r>
              <a:rPr lang="en-US" sz="2800" b="1" dirty="0">
                <a:solidFill>
                  <a:schemeClr val="bg1"/>
                </a:solidFill>
                <a:latin typeface="Montserrat" pitchFamily="2" charset="77"/>
              </a:rPr>
              <a:t>Competitor's rating: 5.5</a:t>
            </a:r>
          </a:p>
        </p:txBody>
      </p:sp>
      <p:sp>
        <p:nvSpPr>
          <p:cNvPr id="21" name="TextBox 5">
            <a:extLst>
              <a:ext uri="{FF2B5EF4-FFF2-40B4-BE49-F238E27FC236}">
                <a16:creationId xmlns:a16="http://schemas.microsoft.com/office/drawing/2014/main" id="{B6650A4C-3651-2F99-AFC9-FCF016BA40D5}"/>
              </a:ext>
            </a:extLst>
          </p:cNvPr>
          <p:cNvSpPr txBox="1"/>
          <p:nvPr/>
        </p:nvSpPr>
        <p:spPr>
          <a:xfrm>
            <a:off x="1981200" y="6621396"/>
            <a:ext cx="5320537" cy="16312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000" b="1" dirty="0">
                <a:solidFill>
                  <a:srgbClr val="D8FF52"/>
                </a:solidFill>
                <a:latin typeface="Montserrat" pitchFamily="2" charset="77"/>
              </a:rPr>
              <a:t>Loyalty rewards</a:t>
            </a:r>
          </a:p>
          <a:p>
            <a:r>
              <a:rPr lang="en-US" sz="2800" b="1" dirty="0" err="1">
                <a:solidFill>
                  <a:schemeClr val="bg1"/>
                </a:solidFill>
                <a:latin typeface="Montserrat" pitchFamily="2" charset="77"/>
              </a:rPr>
              <a:t>GORide's</a:t>
            </a:r>
            <a:r>
              <a:rPr lang="en-US" sz="2800" b="1" dirty="0">
                <a:solidFill>
                  <a:schemeClr val="bg1"/>
                </a:solidFill>
                <a:latin typeface="Montserrat" pitchFamily="2" charset="77"/>
              </a:rPr>
              <a:t> rating: 2.0</a:t>
            </a:r>
          </a:p>
          <a:p>
            <a:r>
              <a:rPr lang="en-US" sz="2800" b="1" dirty="0">
                <a:solidFill>
                  <a:schemeClr val="bg1"/>
                </a:solidFill>
                <a:latin typeface="Montserrat" pitchFamily="2" charset="77"/>
              </a:rPr>
              <a:t>Competitor's rating: 4.0</a:t>
            </a: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11696373-F89A-8CEB-C269-4316472774D6}"/>
              </a:ext>
            </a:extLst>
          </p:cNvPr>
          <p:cNvSpPr txBox="1"/>
          <p:nvPr/>
        </p:nvSpPr>
        <p:spPr>
          <a:xfrm>
            <a:off x="1981200" y="4510848"/>
            <a:ext cx="7162800" cy="16312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000" b="1" dirty="0">
                <a:solidFill>
                  <a:srgbClr val="D8FF52"/>
                </a:solidFill>
                <a:latin typeface="Montserrat" pitchFamily="2" charset="77"/>
              </a:rPr>
              <a:t>Issue resolution</a:t>
            </a:r>
          </a:p>
          <a:p>
            <a:r>
              <a:rPr lang="en-US" sz="2800" b="1" dirty="0" err="1">
                <a:solidFill>
                  <a:schemeClr val="bg1"/>
                </a:solidFill>
                <a:latin typeface="Montserrat" pitchFamily="2" charset="77"/>
              </a:rPr>
              <a:t>GORide's</a:t>
            </a:r>
            <a:r>
              <a:rPr lang="en-US" sz="2800" b="1" dirty="0">
                <a:solidFill>
                  <a:schemeClr val="bg1"/>
                </a:solidFill>
                <a:latin typeface="Montserrat" pitchFamily="2" charset="77"/>
              </a:rPr>
              <a:t> rating: 3.0</a:t>
            </a:r>
          </a:p>
          <a:p>
            <a:r>
              <a:rPr lang="en-US" sz="2800" b="1" dirty="0">
                <a:solidFill>
                  <a:schemeClr val="bg1"/>
                </a:solidFill>
                <a:latin typeface="Montserrat" pitchFamily="2" charset="77"/>
              </a:rPr>
              <a:t>Competitor's rating: 5.0</a:t>
            </a:r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5200A6F0-8EC4-BE18-672D-852A217FCC2E}"/>
              </a:ext>
            </a:extLst>
          </p:cNvPr>
          <p:cNvSpPr txBox="1"/>
          <p:nvPr/>
        </p:nvSpPr>
        <p:spPr>
          <a:xfrm>
            <a:off x="1070809" y="2400300"/>
            <a:ext cx="910391" cy="7717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000" b="1" dirty="0">
                <a:solidFill>
                  <a:srgbClr val="D8FF52"/>
                </a:solidFill>
                <a:latin typeface="Montserrat" pitchFamily="2" charset="77"/>
              </a:rPr>
              <a:t>1.</a:t>
            </a:r>
            <a:endParaRPr lang="en-US" sz="28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25" name="TextBox 5">
            <a:extLst>
              <a:ext uri="{FF2B5EF4-FFF2-40B4-BE49-F238E27FC236}">
                <a16:creationId xmlns:a16="http://schemas.microsoft.com/office/drawing/2014/main" id="{5C697938-D3FB-A1A0-F063-852EDB97A15F}"/>
              </a:ext>
            </a:extLst>
          </p:cNvPr>
          <p:cNvSpPr txBox="1"/>
          <p:nvPr/>
        </p:nvSpPr>
        <p:spPr>
          <a:xfrm>
            <a:off x="1070809" y="4542290"/>
            <a:ext cx="910391" cy="7717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000" b="1" dirty="0">
                <a:solidFill>
                  <a:srgbClr val="D8FF52"/>
                </a:solidFill>
                <a:latin typeface="Montserrat" pitchFamily="2" charset="77"/>
              </a:rPr>
              <a:t>2.</a:t>
            </a:r>
            <a:endParaRPr lang="en-US" sz="28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26" name="TextBox 5">
            <a:extLst>
              <a:ext uri="{FF2B5EF4-FFF2-40B4-BE49-F238E27FC236}">
                <a16:creationId xmlns:a16="http://schemas.microsoft.com/office/drawing/2014/main" id="{36FCEA14-F928-59DB-9D52-28A9CC8A86CF}"/>
              </a:ext>
            </a:extLst>
          </p:cNvPr>
          <p:cNvSpPr txBox="1"/>
          <p:nvPr/>
        </p:nvSpPr>
        <p:spPr>
          <a:xfrm>
            <a:off x="1070809" y="6621396"/>
            <a:ext cx="910391" cy="7717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000" b="1" dirty="0">
                <a:solidFill>
                  <a:srgbClr val="D8FF52"/>
                </a:solidFill>
                <a:latin typeface="Montserrat" pitchFamily="2" charset="77"/>
              </a:rPr>
              <a:t>3.</a:t>
            </a:r>
            <a:endParaRPr lang="en-US" sz="28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27" name="TextBox 5">
            <a:extLst>
              <a:ext uri="{FF2B5EF4-FFF2-40B4-BE49-F238E27FC236}">
                <a16:creationId xmlns:a16="http://schemas.microsoft.com/office/drawing/2014/main" id="{F06B6717-FC0B-5A1D-0919-F0C1FD572DC4}"/>
              </a:ext>
            </a:extLst>
          </p:cNvPr>
          <p:cNvSpPr txBox="1"/>
          <p:nvPr/>
        </p:nvSpPr>
        <p:spPr>
          <a:xfrm>
            <a:off x="11614057" y="3671095"/>
            <a:ext cx="5430634" cy="3454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2800" b="1" i="1" dirty="0">
                <a:solidFill>
                  <a:schemeClr val="bg1"/>
                </a:solidFill>
                <a:latin typeface="Montserrat" pitchFamily="2" charset="77"/>
              </a:rPr>
              <a:t>“Addressing these service gaps will enhance </a:t>
            </a:r>
          </a:p>
          <a:p>
            <a:pPr algn="ctr">
              <a:lnSpc>
                <a:spcPts val="7000"/>
              </a:lnSpc>
            </a:pPr>
            <a:r>
              <a:rPr lang="en-US" sz="2800" b="1" i="1" u="sng" dirty="0">
                <a:solidFill>
                  <a:srgbClr val="D8FF52"/>
                </a:solidFill>
                <a:latin typeface="Montserrat" pitchFamily="2" charset="77"/>
              </a:rPr>
              <a:t>Retention</a:t>
            </a:r>
            <a:r>
              <a:rPr lang="en-US" sz="2800" b="1" i="1" dirty="0">
                <a:solidFill>
                  <a:schemeClr val="bg1"/>
                </a:solidFill>
                <a:latin typeface="Montserrat" pitchFamily="2" charset="77"/>
              </a:rPr>
              <a:t> </a:t>
            </a:r>
          </a:p>
          <a:p>
            <a:pPr algn="ctr">
              <a:lnSpc>
                <a:spcPts val="7000"/>
              </a:lnSpc>
            </a:pPr>
            <a:r>
              <a:rPr lang="en-US" sz="2800" b="1" i="1" dirty="0">
                <a:solidFill>
                  <a:schemeClr val="bg1"/>
                </a:solidFill>
                <a:latin typeface="Montserrat" pitchFamily="2" charset="77"/>
              </a:rPr>
              <a:t>&amp; </a:t>
            </a:r>
            <a:r>
              <a:rPr lang="en-US" sz="2800" b="1" i="1" u="sng" dirty="0">
                <a:solidFill>
                  <a:srgbClr val="D8FF52"/>
                </a:solidFill>
                <a:latin typeface="Montserrat" pitchFamily="2" charset="77"/>
              </a:rPr>
              <a:t>Competitive Positioning</a:t>
            </a:r>
            <a:r>
              <a:rPr lang="en-US" sz="2800" b="1" i="1" dirty="0">
                <a:solidFill>
                  <a:schemeClr val="bg1"/>
                </a:solidFill>
                <a:latin typeface="Montserrat" pitchFamily="2" charset="77"/>
              </a:rPr>
              <a:t>”</a:t>
            </a:r>
            <a:endParaRPr lang="en-US" sz="2800" b="1" i="1" dirty="0">
              <a:solidFill>
                <a:schemeClr val="bg1"/>
              </a:solidFill>
              <a:latin typeface="Montserrat" pitchFamily="2" charset="77"/>
              <a:sym typeface="Montserrat Semi-Bold"/>
            </a:endParaRP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71099DC0-E395-6CC2-AEF3-CCA525A1656B}"/>
              </a:ext>
            </a:extLst>
          </p:cNvPr>
          <p:cNvSpPr/>
          <p:nvPr/>
        </p:nvSpPr>
        <p:spPr>
          <a:xfrm>
            <a:off x="8630913" y="5026851"/>
            <a:ext cx="1904880" cy="74347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09F74-9DDB-1C5E-0C6E-5D56A6425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8C311C4-AD2B-E156-3128-434C07A1EA8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04" r="-220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93772397-5FF5-8BEA-D73E-E06027779EB8}"/>
              </a:ext>
            </a:extLst>
          </p:cNvPr>
          <p:cNvSpPr txBox="1"/>
          <p:nvPr/>
        </p:nvSpPr>
        <p:spPr>
          <a:xfrm>
            <a:off x="1981200" y="2138378"/>
            <a:ext cx="6858000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b="1" dirty="0">
                <a:solidFill>
                  <a:srgbClr val="D8FF52"/>
                </a:solidFill>
                <a:latin typeface="Montserrat" pitchFamily="2" charset="77"/>
              </a:rPr>
              <a:t>Fast Issue Resolution </a:t>
            </a:r>
          </a:p>
          <a:p>
            <a:r>
              <a:rPr lang="en-US" sz="2400" b="1" dirty="0">
                <a:solidFill>
                  <a:schemeClr val="bg1"/>
                </a:solidFill>
                <a:latin typeface="Montserrat" pitchFamily="2" charset="77"/>
              </a:rPr>
              <a:t>Quick resolution of payment issues, rider disputes, app glitches</a:t>
            </a:r>
          </a:p>
        </p:txBody>
      </p:sp>
      <p:sp>
        <p:nvSpPr>
          <p:cNvPr id="21" name="TextBox 5">
            <a:extLst>
              <a:ext uri="{FF2B5EF4-FFF2-40B4-BE49-F238E27FC236}">
                <a16:creationId xmlns:a16="http://schemas.microsoft.com/office/drawing/2014/main" id="{785FA8AB-8D21-8F21-7784-FD272C2DAAA8}"/>
              </a:ext>
            </a:extLst>
          </p:cNvPr>
          <p:cNvSpPr txBox="1"/>
          <p:nvPr/>
        </p:nvSpPr>
        <p:spPr>
          <a:xfrm>
            <a:off x="1981200" y="6266701"/>
            <a:ext cx="6477000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b="1" dirty="0">
                <a:solidFill>
                  <a:srgbClr val="D8FF52"/>
                </a:solidFill>
                <a:latin typeface="Montserrat" pitchFamily="2" charset="77"/>
              </a:rPr>
              <a:t>Quick Response Times</a:t>
            </a:r>
          </a:p>
          <a:p>
            <a:r>
              <a:rPr lang="en-US" sz="2400" b="1" dirty="0" err="1">
                <a:solidFill>
                  <a:schemeClr val="bg1"/>
                </a:solidFill>
                <a:latin typeface="Montserrat" pitchFamily="2" charset="77"/>
              </a:rPr>
              <a:t>GORide’s</a:t>
            </a:r>
            <a:r>
              <a:rPr lang="en-US" sz="2400" b="1" dirty="0">
                <a:solidFill>
                  <a:schemeClr val="bg1"/>
                </a:solidFill>
                <a:latin typeface="Montserrat" pitchFamily="2" charset="77"/>
              </a:rPr>
              <a:t> low rating (2.0/7) on response times suggests that this is a major pain</a:t>
            </a: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E31DE0C5-20F7-0827-F8D1-B9F2578597C6}"/>
              </a:ext>
            </a:extLst>
          </p:cNvPr>
          <p:cNvSpPr txBox="1"/>
          <p:nvPr/>
        </p:nvSpPr>
        <p:spPr>
          <a:xfrm>
            <a:off x="2023438" y="4173435"/>
            <a:ext cx="7391400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b="1" dirty="0">
                <a:solidFill>
                  <a:srgbClr val="D8FF52"/>
                </a:solidFill>
                <a:latin typeface="Montserrat" pitchFamily="2" charset="77"/>
              </a:rPr>
              <a:t>Loyalty Rewards</a:t>
            </a:r>
          </a:p>
          <a:p>
            <a:r>
              <a:rPr lang="en-US" sz="2400" b="1" dirty="0">
                <a:solidFill>
                  <a:schemeClr val="bg1"/>
                </a:solidFill>
                <a:latin typeface="Montserrat" pitchFamily="2" charset="77"/>
              </a:rPr>
              <a:t>Incentives (e.g., bonuses, reduced commission rates, exclusive benefits</a:t>
            </a:r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CB771A66-B1FC-17FA-26FE-5ADB362557D9}"/>
              </a:ext>
            </a:extLst>
          </p:cNvPr>
          <p:cNvSpPr txBox="1"/>
          <p:nvPr/>
        </p:nvSpPr>
        <p:spPr>
          <a:xfrm>
            <a:off x="1070809" y="2277941"/>
            <a:ext cx="910391" cy="7717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000" b="1" dirty="0">
                <a:solidFill>
                  <a:srgbClr val="D8FF52"/>
                </a:solidFill>
                <a:latin typeface="Montserrat" pitchFamily="2" charset="77"/>
              </a:rPr>
              <a:t>1.</a:t>
            </a:r>
            <a:endParaRPr lang="en-US" sz="28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25" name="TextBox 5">
            <a:extLst>
              <a:ext uri="{FF2B5EF4-FFF2-40B4-BE49-F238E27FC236}">
                <a16:creationId xmlns:a16="http://schemas.microsoft.com/office/drawing/2014/main" id="{7AFFB3D5-9E82-8AD1-07C6-F92373B3BD48}"/>
              </a:ext>
            </a:extLst>
          </p:cNvPr>
          <p:cNvSpPr txBox="1"/>
          <p:nvPr/>
        </p:nvSpPr>
        <p:spPr>
          <a:xfrm>
            <a:off x="1070809" y="4433899"/>
            <a:ext cx="910391" cy="7717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000" b="1" dirty="0">
                <a:solidFill>
                  <a:srgbClr val="D8FF52"/>
                </a:solidFill>
                <a:latin typeface="Montserrat" pitchFamily="2" charset="77"/>
              </a:rPr>
              <a:t>2.</a:t>
            </a:r>
            <a:endParaRPr lang="en-US" sz="28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26" name="TextBox 5">
            <a:extLst>
              <a:ext uri="{FF2B5EF4-FFF2-40B4-BE49-F238E27FC236}">
                <a16:creationId xmlns:a16="http://schemas.microsoft.com/office/drawing/2014/main" id="{6F7BF585-D2E3-844E-0013-67907CDA8368}"/>
              </a:ext>
            </a:extLst>
          </p:cNvPr>
          <p:cNvSpPr txBox="1"/>
          <p:nvPr/>
        </p:nvSpPr>
        <p:spPr>
          <a:xfrm>
            <a:off x="1070809" y="6527165"/>
            <a:ext cx="910391" cy="7717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000" b="1" dirty="0">
                <a:solidFill>
                  <a:srgbClr val="D8FF52"/>
                </a:solidFill>
                <a:latin typeface="Montserrat" pitchFamily="2" charset="77"/>
              </a:rPr>
              <a:t>3.</a:t>
            </a:r>
            <a:endParaRPr lang="en-US" sz="28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E58F8D-017B-4344-E9F9-114FFC9D5540}"/>
              </a:ext>
            </a:extLst>
          </p:cNvPr>
          <p:cNvSpPr txBox="1"/>
          <p:nvPr/>
        </p:nvSpPr>
        <p:spPr>
          <a:xfrm>
            <a:off x="1943040" y="8172663"/>
            <a:ext cx="6896160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b="1" dirty="0">
                <a:solidFill>
                  <a:srgbClr val="D8FF52"/>
                </a:solidFill>
                <a:latin typeface="Montserrat" pitchFamily="2" charset="77"/>
              </a:rPr>
              <a:t>Flexible Policies for Drivers</a:t>
            </a:r>
          </a:p>
          <a:p>
            <a:r>
              <a:rPr lang="en-US" sz="2400" b="1" dirty="0">
                <a:solidFill>
                  <a:schemeClr val="bg1"/>
                </a:solidFill>
                <a:latin typeface="Montserrat" pitchFamily="2" charset="77"/>
              </a:rPr>
              <a:t>policies that provide flexibility in scheduling, payouts, and penalties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C5BCA8-E333-1DD1-1E10-38C650E9FA7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1" r="18102" b="1111"/>
          <a:stretch/>
        </p:blipFill>
        <p:spPr>
          <a:xfrm>
            <a:off x="10938837" y="-1599"/>
            <a:ext cx="7391401" cy="10288599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6E620FC3-D36D-DF3D-3A9E-20D66E548E92}"/>
              </a:ext>
            </a:extLst>
          </p:cNvPr>
          <p:cNvSpPr txBox="1"/>
          <p:nvPr/>
        </p:nvSpPr>
        <p:spPr>
          <a:xfrm>
            <a:off x="1014816" y="8433127"/>
            <a:ext cx="910391" cy="7717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000" b="1" dirty="0">
                <a:solidFill>
                  <a:srgbClr val="D8FF52"/>
                </a:solidFill>
                <a:latin typeface="Montserrat" pitchFamily="2" charset="77"/>
              </a:rPr>
              <a:t>4.</a:t>
            </a:r>
            <a:endParaRPr lang="en-US" sz="28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4CCFBE5-6972-FFE4-B890-FC462AF1DB7E}"/>
              </a:ext>
            </a:extLst>
          </p:cNvPr>
          <p:cNvSpPr txBox="1"/>
          <p:nvPr/>
        </p:nvSpPr>
        <p:spPr>
          <a:xfrm>
            <a:off x="906621" y="564280"/>
            <a:ext cx="17016434" cy="831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 dirty="0">
                <a:solidFill>
                  <a:schemeClr val="bg1"/>
                </a:solidFill>
                <a:latin typeface="Montserrat" pitchFamily="2" charset="77"/>
              </a:rPr>
              <a:t>What Matters to the Drivers?</a:t>
            </a:r>
            <a:endParaRPr lang="en-US" sz="5000" b="1" dirty="0">
              <a:solidFill>
                <a:schemeClr val="bg1"/>
              </a:solidFill>
              <a:latin typeface="Montserrat" pitchFamily="2" charset="77"/>
              <a:sym typeface="Montserrat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1536541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l="-2204" r="-220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TextBox 12"/>
          <p:cNvSpPr txBox="1"/>
          <p:nvPr/>
        </p:nvSpPr>
        <p:spPr>
          <a:xfrm>
            <a:off x="1219200" y="811641"/>
            <a:ext cx="10872727" cy="831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 dirty="0">
                <a:solidFill>
                  <a:srgbClr val="FFFFFF"/>
                </a:solidFill>
                <a:latin typeface="Montserrat Semi-Bold"/>
              </a:rPr>
              <a:t>Service Enhancement Selection</a:t>
            </a:r>
            <a:endParaRPr lang="en-US" sz="5000" b="1" dirty="0">
              <a:solidFill>
                <a:srgbClr val="FFFFFF"/>
              </a:solidFill>
              <a:latin typeface="Montserrat Semi-Bold"/>
              <a:sym typeface="Montserrat Semi-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635090" y="8645382"/>
            <a:ext cx="25146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b="1" dirty="0">
                <a:solidFill>
                  <a:srgbClr val="D8FF52"/>
                </a:solidFill>
                <a:latin typeface="Montserrat" pitchFamily="2" charset="77"/>
              </a:rPr>
              <a:t>Faster Issue Resolution</a:t>
            </a:r>
            <a:endParaRPr lang="en-US" sz="2800" dirty="0">
              <a:solidFill>
                <a:srgbClr val="D8FF52"/>
              </a:solidFill>
              <a:latin typeface="Montserrat" pitchFamily="2" charset="77"/>
            </a:endParaRPr>
          </a:p>
        </p:txBody>
      </p:sp>
      <p:sp>
        <p:nvSpPr>
          <p:cNvPr id="14" name="Freeform 14"/>
          <p:cNvSpPr/>
          <p:nvPr/>
        </p:nvSpPr>
        <p:spPr>
          <a:xfrm rot="-5400000">
            <a:off x="15213127" y="7230514"/>
            <a:ext cx="5010805" cy="1020382"/>
          </a:xfrm>
          <a:custGeom>
            <a:avLst/>
            <a:gdLst/>
            <a:ahLst/>
            <a:cxnLst/>
            <a:rect l="l" t="t" r="r" b="b"/>
            <a:pathLst>
              <a:path w="5010805" h="1020382">
                <a:moveTo>
                  <a:pt x="0" y="0"/>
                </a:moveTo>
                <a:lnTo>
                  <a:pt x="5010804" y="0"/>
                </a:lnTo>
                <a:lnTo>
                  <a:pt x="5010804" y="1020382"/>
                </a:lnTo>
                <a:lnTo>
                  <a:pt x="0" y="1020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747F61F-5C8C-E538-BE54-F5018C697F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8340" y="2248763"/>
            <a:ext cx="3848100" cy="5791200"/>
          </a:xfrm>
          <a:prstGeom prst="rect">
            <a:avLst/>
          </a:prstGeom>
        </p:spPr>
      </p:pic>
      <p:sp>
        <p:nvSpPr>
          <p:cNvPr id="22" name="TextBox 13">
            <a:extLst>
              <a:ext uri="{FF2B5EF4-FFF2-40B4-BE49-F238E27FC236}">
                <a16:creationId xmlns:a16="http://schemas.microsoft.com/office/drawing/2014/main" id="{91704C3D-FE70-FA07-0D99-F0F4750C7A05}"/>
              </a:ext>
            </a:extLst>
          </p:cNvPr>
          <p:cNvSpPr txBox="1"/>
          <p:nvPr/>
        </p:nvSpPr>
        <p:spPr>
          <a:xfrm>
            <a:off x="8076453" y="3204507"/>
            <a:ext cx="8224599" cy="3877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Montserrat" pitchFamily="2" charset="77"/>
              </a:rPr>
              <a:t>Expected to increase market share by</a:t>
            </a:r>
          </a:p>
          <a:p>
            <a:r>
              <a:rPr lang="en-US" sz="2800" b="1" dirty="0">
                <a:solidFill>
                  <a:srgbClr val="D8FF52"/>
                </a:solidFill>
                <a:latin typeface="Montserrat" pitchFamily="2" charset="77"/>
              </a:rPr>
              <a:t>0.63%</a:t>
            </a:r>
          </a:p>
          <a:p>
            <a:endParaRPr lang="en-US" sz="2800" b="1" dirty="0">
              <a:solidFill>
                <a:schemeClr val="bg1"/>
              </a:solidFill>
              <a:latin typeface="Montserrat" pitchFamily="2" charset="77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Montserrat" pitchFamily="2" charset="77"/>
              </a:rPr>
              <a:t>Cost per driver: </a:t>
            </a:r>
            <a:r>
              <a:rPr lang="en-US" sz="2800" b="1" dirty="0">
                <a:solidFill>
                  <a:srgbClr val="D8FF52"/>
                </a:solidFill>
                <a:latin typeface="Montserrat" pitchFamily="2" charset="77"/>
              </a:rPr>
              <a:t>$55</a:t>
            </a:r>
          </a:p>
          <a:p>
            <a:endParaRPr lang="en-US" sz="2800" b="1" dirty="0">
              <a:solidFill>
                <a:schemeClr val="bg1"/>
              </a:solidFill>
              <a:latin typeface="Montserrat" pitchFamily="2" charset="77"/>
            </a:endParaRPr>
          </a:p>
          <a:p>
            <a:endParaRPr lang="en-US" sz="2800" b="1" dirty="0">
              <a:solidFill>
                <a:srgbClr val="D8FF52"/>
              </a:solidFill>
              <a:latin typeface="Montserrat" pitchFamily="2" charset="77"/>
            </a:endParaRPr>
          </a:p>
          <a:p>
            <a:r>
              <a:rPr lang="en-US" sz="2800" b="1" dirty="0">
                <a:solidFill>
                  <a:srgbClr val="D8FF52"/>
                </a:solidFill>
                <a:latin typeface="Montserrat" pitchFamily="2" charset="77"/>
              </a:rPr>
              <a:t>Impact: </a:t>
            </a:r>
            <a:r>
              <a:rPr lang="en-US" sz="2800" b="1" dirty="0">
                <a:solidFill>
                  <a:schemeClr val="bg1"/>
                </a:solidFill>
                <a:latin typeface="Montserrat" pitchFamily="2" charset="77"/>
              </a:rPr>
              <a:t>Helps drivers get support and resolve problems more efficiently, reducing frustration.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5D82482-D936-CC98-9FE9-8DEBECB5DBC4}"/>
              </a:ext>
            </a:extLst>
          </p:cNvPr>
          <p:cNvSpPr/>
          <p:nvPr/>
        </p:nvSpPr>
        <p:spPr>
          <a:xfrm>
            <a:off x="6946579" y="3238500"/>
            <a:ext cx="735837" cy="3810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8FF52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758AAC36-7EBA-8444-DCA5-ADCB89A1C5EC}"/>
              </a:ext>
            </a:extLst>
          </p:cNvPr>
          <p:cNvSpPr/>
          <p:nvPr/>
        </p:nvSpPr>
        <p:spPr>
          <a:xfrm>
            <a:off x="6946578" y="4581049"/>
            <a:ext cx="735837" cy="3810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212C9842-CFA1-CF89-8F04-7A036AEB75D0}"/>
              </a:ext>
            </a:extLst>
          </p:cNvPr>
          <p:cNvSpPr/>
          <p:nvPr/>
        </p:nvSpPr>
        <p:spPr>
          <a:xfrm>
            <a:off x="6920612" y="5774672"/>
            <a:ext cx="735837" cy="3810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id="{289A2374-0C6F-6A67-9949-2AE81C0E3011}"/>
              </a:ext>
            </a:extLst>
          </p:cNvPr>
          <p:cNvSpPr txBox="1"/>
          <p:nvPr/>
        </p:nvSpPr>
        <p:spPr>
          <a:xfrm>
            <a:off x="1242237" y="2247037"/>
            <a:ext cx="947059" cy="831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 dirty="0">
                <a:solidFill>
                  <a:srgbClr val="FFFFFF"/>
                </a:solidFill>
                <a:latin typeface="Montserrat" pitchFamily="2" charset="77"/>
              </a:rPr>
              <a:t>1.</a:t>
            </a:r>
            <a:endParaRPr lang="en-US" sz="5000" b="1" dirty="0">
              <a:solidFill>
                <a:srgbClr val="FFFFFF"/>
              </a:solidFill>
              <a:latin typeface="Montserrat" pitchFamily="2" charset="77"/>
              <a:sym typeface="Montserrat Semi-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CBE59-054C-1507-0C45-51DBF68FC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5F9E4C1-0918-FE10-FE7A-A444B065B404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l="-2204" r="-220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1AC71BD1-3063-C8CF-DAC1-28B8C1CB1034}"/>
              </a:ext>
            </a:extLst>
          </p:cNvPr>
          <p:cNvSpPr txBox="1"/>
          <p:nvPr/>
        </p:nvSpPr>
        <p:spPr>
          <a:xfrm>
            <a:off x="1219200" y="811641"/>
            <a:ext cx="10872727" cy="831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 dirty="0">
                <a:solidFill>
                  <a:srgbClr val="FFFFFF"/>
                </a:solidFill>
                <a:latin typeface="Montserrat Semi-Bold"/>
              </a:rPr>
              <a:t>Service Enhancement Selection</a:t>
            </a:r>
            <a:endParaRPr lang="en-US" sz="5000" b="1" dirty="0">
              <a:solidFill>
                <a:srgbClr val="FFFFFF"/>
              </a:solidFill>
              <a:latin typeface="Montserrat Semi-Bold"/>
              <a:sym typeface="Montserrat Semi-Bold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F8D64996-FEC6-55FD-ADFB-445B8EEC0AA0}"/>
              </a:ext>
            </a:extLst>
          </p:cNvPr>
          <p:cNvSpPr txBox="1"/>
          <p:nvPr/>
        </p:nvSpPr>
        <p:spPr>
          <a:xfrm>
            <a:off x="3016101" y="8339740"/>
            <a:ext cx="25146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b="1" dirty="0">
                <a:solidFill>
                  <a:srgbClr val="D8FF52"/>
                </a:solidFill>
                <a:latin typeface="Montserrat" pitchFamily="2" charset="77"/>
              </a:rPr>
              <a:t>Loyalty </a:t>
            </a:r>
          </a:p>
          <a:p>
            <a:pPr algn="ctr"/>
            <a:r>
              <a:rPr lang="en-US" sz="2800" b="1" dirty="0">
                <a:solidFill>
                  <a:srgbClr val="D8FF52"/>
                </a:solidFill>
                <a:latin typeface="Montserrat" pitchFamily="2" charset="77"/>
              </a:rPr>
              <a:t>Rewards</a:t>
            </a:r>
            <a:endParaRPr lang="en-US" sz="2800" dirty="0">
              <a:solidFill>
                <a:srgbClr val="D8FF52"/>
              </a:solidFill>
              <a:latin typeface="Montserrat" pitchFamily="2" charset="77"/>
            </a:endParaRP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9AAC9EC3-20A6-002E-744B-A60FED3A818D}"/>
              </a:ext>
            </a:extLst>
          </p:cNvPr>
          <p:cNvSpPr/>
          <p:nvPr/>
        </p:nvSpPr>
        <p:spPr>
          <a:xfrm rot="-5400000">
            <a:off x="15213127" y="7230514"/>
            <a:ext cx="5010805" cy="1020382"/>
          </a:xfrm>
          <a:custGeom>
            <a:avLst/>
            <a:gdLst/>
            <a:ahLst/>
            <a:cxnLst/>
            <a:rect l="l" t="t" r="r" b="b"/>
            <a:pathLst>
              <a:path w="5010805" h="1020382">
                <a:moveTo>
                  <a:pt x="0" y="0"/>
                </a:moveTo>
                <a:lnTo>
                  <a:pt x="5010804" y="0"/>
                </a:lnTo>
                <a:lnTo>
                  <a:pt x="5010804" y="1020382"/>
                </a:lnTo>
                <a:lnTo>
                  <a:pt x="0" y="1020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BAFFAC95-82B0-5B77-6934-4E062B746746}"/>
              </a:ext>
            </a:extLst>
          </p:cNvPr>
          <p:cNvSpPr txBox="1"/>
          <p:nvPr/>
        </p:nvSpPr>
        <p:spPr>
          <a:xfrm>
            <a:off x="8076453" y="3204507"/>
            <a:ext cx="8224599" cy="3877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Montserrat" pitchFamily="2" charset="77"/>
              </a:rPr>
              <a:t>Expected to increase market share by</a:t>
            </a:r>
          </a:p>
          <a:p>
            <a:r>
              <a:rPr lang="en-US" sz="2800" b="1" dirty="0">
                <a:solidFill>
                  <a:srgbClr val="D8FF52"/>
                </a:solidFill>
                <a:latin typeface="Montserrat" pitchFamily="2" charset="77"/>
              </a:rPr>
              <a:t>0.62%</a:t>
            </a:r>
          </a:p>
          <a:p>
            <a:endParaRPr lang="en-US" sz="2800" b="1" dirty="0">
              <a:solidFill>
                <a:schemeClr val="bg1"/>
              </a:solidFill>
              <a:latin typeface="Montserrat" pitchFamily="2" charset="77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Montserrat" pitchFamily="2" charset="77"/>
              </a:rPr>
              <a:t>Cost per driver: </a:t>
            </a:r>
            <a:r>
              <a:rPr lang="en-US" sz="2800" b="1" dirty="0">
                <a:solidFill>
                  <a:srgbClr val="D8FF52"/>
                </a:solidFill>
                <a:latin typeface="Montserrat" pitchFamily="2" charset="77"/>
              </a:rPr>
              <a:t>$20</a:t>
            </a:r>
          </a:p>
          <a:p>
            <a:endParaRPr lang="en-US" sz="2800" b="1" dirty="0">
              <a:solidFill>
                <a:schemeClr val="bg1"/>
              </a:solidFill>
              <a:latin typeface="Montserrat" pitchFamily="2" charset="77"/>
            </a:endParaRPr>
          </a:p>
          <a:p>
            <a:endParaRPr lang="en-US" sz="2800" b="1" dirty="0">
              <a:solidFill>
                <a:srgbClr val="D8FF52"/>
              </a:solidFill>
              <a:latin typeface="Montserrat" pitchFamily="2" charset="77"/>
            </a:endParaRPr>
          </a:p>
          <a:p>
            <a:r>
              <a:rPr lang="en-US" sz="2800" b="1" dirty="0">
                <a:solidFill>
                  <a:srgbClr val="D8FF52"/>
                </a:solidFill>
                <a:latin typeface="Montserrat" pitchFamily="2" charset="77"/>
              </a:rPr>
              <a:t>Impact: </a:t>
            </a:r>
            <a:r>
              <a:rPr lang="en-US" sz="2800" b="1" dirty="0">
                <a:solidFill>
                  <a:schemeClr val="bg1"/>
                </a:solidFill>
                <a:latin typeface="Montserrat" pitchFamily="2" charset="77"/>
              </a:rPr>
              <a:t>Encourages driver retention by recognizing and rewarding consistent performers.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F74B5925-7617-FB27-105F-2E6CEC9CA2CC}"/>
              </a:ext>
            </a:extLst>
          </p:cNvPr>
          <p:cNvSpPr/>
          <p:nvPr/>
        </p:nvSpPr>
        <p:spPr>
          <a:xfrm>
            <a:off x="6946579" y="3238500"/>
            <a:ext cx="735837" cy="3810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8FF52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D7CE946F-823D-62E1-40BD-D0AE63730CCC}"/>
              </a:ext>
            </a:extLst>
          </p:cNvPr>
          <p:cNvSpPr/>
          <p:nvPr/>
        </p:nvSpPr>
        <p:spPr>
          <a:xfrm>
            <a:off x="6946578" y="4581049"/>
            <a:ext cx="735837" cy="3810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F7F22156-53EB-C8DA-2508-0D0605DB7688}"/>
              </a:ext>
            </a:extLst>
          </p:cNvPr>
          <p:cNvSpPr/>
          <p:nvPr/>
        </p:nvSpPr>
        <p:spPr>
          <a:xfrm>
            <a:off x="6920612" y="5774672"/>
            <a:ext cx="735837" cy="3810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id="{1CE8EE34-E0DD-1103-DD8F-CA9363618FC0}"/>
              </a:ext>
            </a:extLst>
          </p:cNvPr>
          <p:cNvSpPr txBox="1"/>
          <p:nvPr/>
        </p:nvSpPr>
        <p:spPr>
          <a:xfrm>
            <a:off x="1242237" y="2247037"/>
            <a:ext cx="947059" cy="831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 dirty="0">
                <a:solidFill>
                  <a:srgbClr val="FFFFFF"/>
                </a:solidFill>
                <a:latin typeface="Montserrat" pitchFamily="2" charset="77"/>
              </a:rPr>
              <a:t>2.</a:t>
            </a:r>
            <a:endParaRPr lang="en-US" sz="5000" b="1" dirty="0">
              <a:solidFill>
                <a:srgbClr val="FFFFFF"/>
              </a:solidFill>
              <a:latin typeface="Montserrat" pitchFamily="2" charset="77"/>
              <a:sym typeface="Montserrat Semi-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ACF3CA-3CDF-57A3-0321-9F575D024E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6133" y="2374008"/>
            <a:ext cx="4374536" cy="566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97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6C32D-1104-B037-C802-D665BF6A1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966295F-A7A7-CCC2-175E-6B49A18EA22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04" r="-220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561CB59-140F-2F6B-32C5-D53897F839A6}"/>
              </a:ext>
            </a:extLst>
          </p:cNvPr>
          <p:cNvSpPr txBox="1"/>
          <p:nvPr/>
        </p:nvSpPr>
        <p:spPr>
          <a:xfrm>
            <a:off x="671508" y="656660"/>
            <a:ext cx="13485142" cy="831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 dirty="0">
                <a:solidFill>
                  <a:schemeClr val="bg1"/>
                </a:solidFill>
                <a:latin typeface="Montserrat" pitchFamily="2" charset="77"/>
              </a:rPr>
              <a:t>Financial Impact – Costs vs. Benefits</a:t>
            </a:r>
            <a:endParaRPr lang="en-US" sz="5000" b="1" dirty="0">
              <a:solidFill>
                <a:schemeClr val="bg1"/>
              </a:solidFill>
              <a:latin typeface="Montserrat" pitchFamily="2" charset="77"/>
              <a:ea typeface="Montserrat Semi-Bold"/>
              <a:cs typeface="Montserrat Semi-Bold"/>
              <a:sym typeface="Montserrat Semi-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05D05F-1081-9796-7272-6548ACE99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3796" y="3848100"/>
            <a:ext cx="7442200" cy="3822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8A5267-DE36-231E-F3F1-29F5F9DA3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508" y="2105741"/>
            <a:ext cx="9581424" cy="725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866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04" r="-22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914400" y="476367"/>
            <a:ext cx="10966968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Implementation Roadmap</a:t>
            </a:r>
          </a:p>
        </p:txBody>
      </p:sp>
      <p:sp>
        <p:nvSpPr>
          <p:cNvPr id="19" name="Freeform 19"/>
          <p:cNvSpPr/>
          <p:nvPr/>
        </p:nvSpPr>
        <p:spPr>
          <a:xfrm rot="-5400000">
            <a:off x="15271120" y="7271406"/>
            <a:ext cx="5010805" cy="1020382"/>
          </a:xfrm>
          <a:custGeom>
            <a:avLst/>
            <a:gdLst/>
            <a:ahLst/>
            <a:cxnLst/>
            <a:rect l="l" t="t" r="r" b="b"/>
            <a:pathLst>
              <a:path w="5010805" h="1020382">
                <a:moveTo>
                  <a:pt x="0" y="0"/>
                </a:moveTo>
                <a:lnTo>
                  <a:pt x="5010804" y="0"/>
                </a:lnTo>
                <a:lnTo>
                  <a:pt x="5010804" y="1020382"/>
                </a:lnTo>
                <a:lnTo>
                  <a:pt x="0" y="1020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28292" y="7152992"/>
            <a:ext cx="3095908" cy="3095908"/>
          </a:xfrm>
          <a:custGeom>
            <a:avLst/>
            <a:gdLst/>
            <a:ahLst/>
            <a:cxnLst/>
            <a:rect l="l" t="t" r="r" b="b"/>
            <a:pathLst>
              <a:path w="3095908" h="3095908">
                <a:moveTo>
                  <a:pt x="0" y="0"/>
                </a:moveTo>
                <a:lnTo>
                  <a:pt x="3095908" y="0"/>
                </a:lnTo>
                <a:lnTo>
                  <a:pt x="3095908" y="3095908"/>
                </a:lnTo>
                <a:lnTo>
                  <a:pt x="0" y="30959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79888E2-39B4-E46C-D6FD-2F021F5816A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1450"/>
          <a:stretch/>
        </p:blipFill>
        <p:spPr>
          <a:xfrm>
            <a:off x="3327008" y="1573159"/>
            <a:ext cx="11633984" cy="42355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056131A-E0C6-01B0-C25C-DCE312BDD4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7800" y="6179368"/>
            <a:ext cx="7772400" cy="36312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356</Words>
  <Application>Microsoft Macintosh PowerPoint</Application>
  <PresentationFormat>Custom</PresentationFormat>
  <Paragraphs>78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Montserrat Semi-Bold</vt:lpstr>
      <vt:lpstr>Aptos</vt:lpstr>
      <vt:lpstr>Montserrat</vt:lpstr>
      <vt:lpstr>Arial</vt:lpstr>
      <vt:lpstr>Calibri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White and Yellow Neon Modern Geometric Shape Car Dealer Presentation</dc:title>
  <cp:lastModifiedBy>Priyanka Tambe</cp:lastModifiedBy>
  <cp:revision>3</cp:revision>
  <dcterms:created xsi:type="dcterms:W3CDTF">2006-08-16T00:00:00Z</dcterms:created>
  <dcterms:modified xsi:type="dcterms:W3CDTF">2025-02-21T04:53:49Z</dcterms:modified>
  <dc:identifier>DAGfscQoLfA</dc:identifier>
</cp:coreProperties>
</file>